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DE73B8-4C20-481F-B293-D5ED7F7A0FA5}">
  <a:tblStyle styleId="{58DE73B8-4C20-481F-B293-D5ED7F7A0F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Medium-boldItalic.fntdata"/><Relationship Id="rId27" Type="http://schemas.openxmlformats.org/officeDocument/2006/relationships/font" Target="fonts/Montserrat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60aa4f3d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60aa4f3d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60aa4f3d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60aa4f3d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60aa4f3d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60aa4f3d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0aa4f3d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0aa4f3d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60aa4f3d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60aa4f3d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60aa4f3d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60aa4f3d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0aa4f3d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0aa4f3d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60aa4f3d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60aa4f3d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60aa4f3d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60aa4f3d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60aa4f3d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60aa4f3d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Entities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idx="1" type="body"/>
          </p:nvPr>
        </p:nvSpPr>
        <p:spPr>
          <a:xfrm>
            <a:off x="800425" y="13618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just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§ 10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10 km/h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10 PM</a:t>
            </a:r>
            <a:endParaRPr sz="1800"/>
          </a:p>
        </p:txBody>
      </p:sp>
      <p:sp>
        <p:nvSpPr>
          <p:cNvPr id="214" name="Google Shape;214;p45"/>
          <p:cNvSpPr txBox="1"/>
          <p:nvPr>
            <p:ph type="title"/>
          </p:nvPr>
        </p:nvSpPr>
        <p:spPr>
          <a:xfrm>
            <a:off x="938500" y="445025"/>
            <a:ext cx="55560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6"/>
          <p:cNvSpPr txBox="1"/>
          <p:nvPr>
            <p:ph idx="1" type="body"/>
          </p:nvPr>
        </p:nvSpPr>
        <p:spPr>
          <a:xfrm>
            <a:off x="938500" y="1191300"/>
            <a:ext cx="5493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Prevent browsers from truncating spaces in HTML pages.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10 spaces in your text, the browser will remove 9 of them.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real spaces to your text, you can use the &amp;nbsp; character entity.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0" name="Google Shape;220;p46"/>
          <p:cNvSpPr txBox="1"/>
          <p:nvPr>
            <p:ph type="title"/>
          </p:nvPr>
        </p:nvSpPr>
        <p:spPr>
          <a:xfrm>
            <a:off x="938500" y="445025"/>
            <a:ext cx="5493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Non-breaking space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101550"/>
            <a:ext cx="54477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Replacement of reserved characters in HTML.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Not present on your keyboard by entities.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Wide range of characters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Icons, geometric shapes, mathematical operators,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Less than (&lt;) or greater than (&gt;).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085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entities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191300"/>
            <a:ext cx="5229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By name or by a numerical character reference.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Ampersand (&amp;) and ends with a semicolon (;).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Syntax:</a:t>
            </a:r>
            <a:endParaRPr sz="1800"/>
          </a:p>
          <a:p>
            <a:pPr indent="-342900" lvl="1" marL="9144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&amp;entity_name;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625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OR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625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&amp;#entity_number;  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47874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use an entity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20077" y="456550"/>
            <a:ext cx="64680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used HTML Character Entities</a:t>
            </a:r>
            <a:endParaRPr/>
          </a:p>
        </p:txBody>
      </p:sp>
      <p:graphicFrame>
        <p:nvGraphicFramePr>
          <p:cNvPr id="179" name="Google Shape;179;p39"/>
          <p:cNvGraphicFramePr/>
          <p:nvPr/>
        </p:nvGraphicFramePr>
        <p:xfrm>
          <a:off x="837425" y="127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{58DE73B8-4C20-481F-B293-D5ED7F7A0FA5}</a:tableStyleId>
              </a:tblPr>
              <a:tblGrid>
                <a:gridCol w="1199175"/>
                <a:gridCol w="1912650"/>
                <a:gridCol w="1901100"/>
              </a:tblGrid>
              <a:tr h="702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Result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14300" marB="114300" marR="114300" marL="1143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Description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14300" marB="114300" marR="114300" marL="1143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Entity Name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14300" marB="114300" marR="114300" marL="1143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702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non-breaking space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&amp;nbsp;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2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less than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&amp;lt;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2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greater than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40"/>
          <p:cNvGraphicFramePr/>
          <p:nvPr/>
        </p:nvGraphicFramePr>
        <p:xfrm>
          <a:off x="307150" y="11546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{58DE73B8-4C20-481F-B293-D5ED7F7A0FA5}</a:tableStyleId>
              </a:tblPr>
              <a:tblGrid>
                <a:gridCol w="1034850"/>
                <a:gridCol w="3083050"/>
                <a:gridCol w="1690775"/>
              </a:tblGrid>
              <a:tr h="517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Result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14300" marB="114300" marR="114300" marL="1143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Description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14300" marB="114300" marR="114300" marL="1143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Entity Name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14300" marB="114300" marR="114300" marL="1143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0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ampersand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&amp;amp;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"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double quotation mark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&amp;quot;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4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'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single quotation mark (apostrophe)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&amp;apos;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¢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cent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&amp;cent;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£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pound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&amp;pound;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5" name="Google Shape;185;p40"/>
          <p:cNvSpPr txBox="1"/>
          <p:nvPr>
            <p:ph type="title"/>
          </p:nvPr>
        </p:nvSpPr>
        <p:spPr>
          <a:xfrm>
            <a:off x="458977" y="433525"/>
            <a:ext cx="64680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used HTML Character Entities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1"/>
          <p:cNvGraphicFramePr/>
          <p:nvPr/>
        </p:nvGraphicFramePr>
        <p:xfrm>
          <a:off x="952500" y="8987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{58DE73B8-4C20-481F-B293-D5ED7F7A0FA5}</a:tableStyleId>
              </a:tblPr>
              <a:tblGrid>
                <a:gridCol w="1349025"/>
                <a:gridCol w="1349025"/>
                <a:gridCol w="1349025"/>
              </a:tblGrid>
              <a:tr h="68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¥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yen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&amp;yen;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€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Euro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&amp;euro;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©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copyright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&amp;copy;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4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®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registered trademark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&amp;reg;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idx="1" type="body"/>
          </p:nvPr>
        </p:nvSpPr>
        <p:spPr>
          <a:xfrm>
            <a:off x="777425" y="1287450"/>
            <a:ext cx="5655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"glyph".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Grave (  ̀) and acute (  ́) are called accents.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Above and below a letter, inside a letter, and between two letters.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Alphanumeric characters to produce a character.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6" name="Google Shape;196;p42"/>
          <p:cNvSpPr txBox="1"/>
          <p:nvPr>
            <p:ph type="title"/>
          </p:nvPr>
        </p:nvSpPr>
        <p:spPr>
          <a:xfrm>
            <a:off x="685350" y="445025"/>
            <a:ext cx="5221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Combining</a:t>
            </a:r>
            <a:r>
              <a:rPr lang="en-GB"/>
              <a:t> </a:t>
            </a:r>
            <a:r>
              <a:rPr lang="en-GB"/>
              <a:t>diacritical</a:t>
            </a:r>
            <a:r>
              <a:rPr lang="en-GB"/>
              <a:t> marks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type="title"/>
          </p:nvPr>
        </p:nvSpPr>
        <p:spPr>
          <a:xfrm>
            <a:off x="820413" y="445025"/>
            <a:ext cx="5370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D</a:t>
            </a:r>
            <a:r>
              <a:rPr lang="en-GB">
                <a:solidFill>
                  <a:schemeClr val="lt2"/>
                </a:solidFill>
              </a:rPr>
              <a:t>iacritical marks</a:t>
            </a:r>
            <a:endParaRPr/>
          </a:p>
        </p:txBody>
      </p:sp>
      <p:graphicFrame>
        <p:nvGraphicFramePr>
          <p:cNvPr id="202" name="Google Shape;202;p43"/>
          <p:cNvGraphicFramePr/>
          <p:nvPr/>
        </p:nvGraphicFramePr>
        <p:xfrm>
          <a:off x="938500" y="152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{58DE73B8-4C20-481F-B293-D5ED7F7A0FA5}</a:tableStyleId>
              </a:tblPr>
              <a:tblGrid>
                <a:gridCol w="1090725"/>
                <a:gridCol w="1378375"/>
                <a:gridCol w="1677575"/>
                <a:gridCol w="987150"/>
              </a:tblGrid>
              <a:tr h="7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Mark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14300" marB="114300" marR="114300" marL="1143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Character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14300" marB="114300" marR="114300" marL="114300">
                    <a:lnL cap="flat" cmpd="sng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Construct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14300" marB="114300" marR="114300" marL="1143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Result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114300" marB="114300" marR="114300" marL="1143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529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̀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a&amp;#768;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à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1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́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a&amp;#769;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á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0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̂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a&amp;#770;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â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idx="1" type="body"/>
          </p:nvPr>
        </p:nvSpPr>
        <p:spPr>
          <a:xfrm>
            <a:off x="938500" y="13370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&amp;nbsp;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Not break into a new line.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Stick together (not break into a new line).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Breaking the words might be disruptive.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44"/>
          <p:cNvSpPr txBox="1"/>
          <p:nvPr>
            <p:ph type="title"/>
          </p:nvPr>
        </p:nvSpPr>
        <p:spPr>
          <a:xfrm>
            <a:off x="731375" y="445025"/>
            <a:ext cx="55806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Non-breaking Space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